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56.png" ContentType="image/png"/>
  <Override PartName="/ppt/media/image40.jpeg" ContentType="image/jpeg"/>
  <Override PartName="/ppt/media/image47.png" ContentType="image/png"/>
  <Override PartName="/ppt/media/image10.png" ContentType="image/png"/>
  <Override PartName="/ppt/media/image38.jpeg" ContentType="image/jpeg"/>
  <Override PartName="/ppt/media/image35.png" ContentType="image/png"/>
  <Override PartName="/ppt/media/image28.png" ContentType="image/png"/>
  <Override PartName="/ppt/media/image43.jpeg" ContentType="image/jpeg"/>
  <Override PartName="/ppt/media/image34.png" ContentType="image/png"/>
  <Override PartName="/ppt/media/image4.png" ContentType="image/png"/>
  <Override PartName="/ppt/media/image16.png" ContentType="image/png"/>
  <Override PartName="/ppt/media/image33.jpeg" ContentType="image/jpeg"/>
  <Override PartName="/ppt/media/image27.png" ContentType="image/png"/>
  <Override PartName="/ppt/media/image15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61.png" ContentType="image/png"/>
  <Override PartName="/ppt/media/image24.png" ContentType="image/png"/>
  <Override PartName="/ppt/media/image29.png" ContentType="image/png"/>
  <Override PartName="/ppt/media/image31.png" ContentType="image/png"/>
  <Override PartName="/ppt/media/image25.png" ContentType="image/png"/>
  <Override PartName="/ppt/media/image18.png" ContentType="image/png"/>
  <Override PartName="/ppt/media/image42.jpeg" ContentType="image/jpe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5.png" ContentType="image/png"/>
  <Override PartName="/ppt/media/image39.jpeg" ContentType="image/jpeg"/>
  <Override PartName="/ppt/media/image17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0.png" ContentType="image/png"/>
  <Override PartName="/ppt/media/image20.png" ContentType="image/png"/>
  <Override PartName="/ppt/media/image37.jpeg" ContentType="image/jpeg"/>
  <Override PartName="/ppt/media/image44.png" ContentType="image/png"/>
  <Override PartName="/ppt/media/image41.jpeg" ContentType="image/jpeg"/>
  <Override PartName="/ppt/media/image5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 type="dt" idx="9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40" name="PlaceHolder 5"/>
          <p:cNvSpPr>
            <a:spLocks noGrp="1"/>
          </p:cNvSpPr>
          <p:nvPr>
            <p:ph type="ftr" idx="10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41" name="PlaceHolder 6"/>
          <p:cNvSpPr>
            <a:spLocks noGrp="1"/>
          </p:cNvSpPr>
          <p:nvPr>
            <p:ph type="sldNum" idx="11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3155E2E-79FE-420A-8DF6-AD6A4536926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4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9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92F9E4E-E38B-41A9-9479-60237A63EC06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16" name="PlaceHolder 3"/>
          <p:cNvSpPr>
            <a:spLocks noGrp="1"/>
          </p:cNvSpPr>
          <p:nvPr>
            <p:ph type="sldNum" idx="3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851E572-1877-4481-8964-523D42D7D51F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19" name="PlaceHolder 3"/>
          <p:cNvSpPr>
            <a:spLocks noGrp="1"/>
          </p:cNvSpPr>
          <p:nvPr>
            <p:ph type="sldNum" idx="3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A77FB74-C12C-4761-9581-AED809FE2405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sldNum" idx="2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6C4B20F-D226-4F65-B79A-4F1C137FEB0E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95" name="PlaceHolder 3"/>
          <p:cNvSpPr>
            <a:spLocks noGrp="1"/>
          </p:cNvSpPr>
          <p:nvPr>
            <p:ph type="sldNum" idx="2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50631EF-7219-4B64-8585-E0A84A603554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98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29C810AD-54A8-4B26-8C60-B85CDF097949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140177E-8D3C-4CC0-B49A-950423CB1282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0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04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C05C054-92B6-4E80-9C49-FEAD88D2FDD8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07" name="PlaceHolder 3"/>
          <p:cNvSpPr>
            <a:spLocks noGrp="1"/>
          </p:cNvSpPr>
          <p:nvPr>
            <p:ph type="sldNum" idx="2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B83C9AA-BF29-4586-BD0E-8CA52971D94D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0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10" name="PlaceHolder 3"/>
          <p:cNvSpPr>
            <a:spLocks noGrp="1"/>
          </p:cNvSpPr>
          <p:nvPr>
            <p:ph type="sldNum" idx="2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BF8452F-D6E8-4DDA-A9ED-26D11640EDEE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sldNum" idx="3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5D7C708-FFF4-4BC3-AD5C-782CC22E07D8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E539DA0-4992-488E-BC73-4130AB0FF1DE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7B2C98B-4A1F-472E-9A57-73CC13DEFB03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6083C43-FA72-4C87-8EBC-86C698899A59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ABD104E-76AE-40BF-9EAA-4BF75234E869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A18268-FDE3-45DC-AD99-B117FC1A0E87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60058E-81D1-4A21-9962-052787EC78C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7ED661-8797-47B5-92A0-0CC107E38B74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316435-7E8C-433D-A7AF-844AFEA727ED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224412-2859-40E0-B16E-E475CF1B3CB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87C18D-3645-40F2-800B-25AF07AFA06B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7C8A7A-D2D0-40E2-93B8-DF169F85900B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7A01201-5448-4675-8443-BC91C0EC8AD2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C520FE-908F-4F64-B4AF-95481F6DD1F7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4F4821-1ECA-4867-A55B-60BBB656DBA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3C2EB3-6EC5-415C-8E0F-F877BA5ABD3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2FE2F1-E072-4104-A347-168B7D80719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22CFA1-5196-4352-83F7-5BEC4CB706BC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FE73C35-A524-421A-AF43-B965B18D99C9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6ED527-698B-4BFB-A6A8-945A6ABEB017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418AB1E-36ED-4279-8F8B-7340240DFAC5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0C5840-6C88-4577-8F88-512925466D30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A9CA851-2070-437D-8598-05DB484BDFD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0B7100A-3EE1-47EE-89F7-BC09FC22ED65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7EE5F50-509A-4FE6-80BE-E1F8CD61CFAB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9C743EE-54D9-453F-8C9E-36216BD126FB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8217ADC-72A9-489A-89FC-69E3DB7D9AF0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50C6F0A-DAAA-4AC1-A128-D343839654E3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538BB28-511C-413A-88F2-9364C7FD11C5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762BAC-6725-48B1-9839-89CD83E6B40A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0117EAA-7B6E-4B5A-BE5C-C7F1C708D4D7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27EB7AA-D1B9-4E38-A0A3-A83D53EECE02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20DB5FF-4F17-4DA5-BB46-D368C355E0C4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D8F7381-C19D-4491-BE24-CD08EF60E15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3FCC166-9B7F-40A1-86ED-A4224B029437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F55A795-8B83-415A-BF2C-DB1384518CF4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0536D8E-EADC-4D74-8772-4951F6F10EFE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05C5CE5-30E2-4E9B-987B-D035696F4EE5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7BA91EA-5319-463D-83ED-492DD12792F3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F554FDF-7618-4BBC-9596-559160752148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FA173F6-0F47-4EFB-A989-C13726F38E55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D05B42A-899E-4E6D-A521-479776EB9AC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190CA0F-9F51-450A-8778-A63BD14374B8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32E3A84-76EC-465C-84EE-F470F1EC47FF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E7DB123-FC6F-4FB4-9DD4-C43C15970DFA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0AA9CB3-34B3-4B0F-9CFE-5F107975FD5B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0C85232-0162-466E-A184-0227CC79D073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832D7F2-CF5E-44DD-AE03-587A50CBF3F9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E883CE5-B5FF-4C92-BA7F-A35B235D57EB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77138E-EFA4-4F18-8D6E-69BB412A1598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7B76687-9CCD-40D1-A937-C712D7A1334B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57AF291-558C-4F69-AB85-92406D9CC256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46DE99-E41F-4F68-A007-4004B2B31119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D36DC02-BE24-4384-AF63-A150781ADE0F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D76247D-12A4-46B8-AED3-C9D9EF2FF7B4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B86AA69-5443-46DF-9EA1-BD6B01B65B91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3A5CE44-8E6C-4536-9B8B-878275E08585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029402D-A1E6-4D9D-B043-F4CE5C6EF91B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CEDAAD9-6D4F-465E-8310-D49E1AE26B03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A2D1AF2-0D1E-42B6-A663-6487032CCE2B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7FD6DDF-7CBC-4585-9E05-90ED81859158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A34A63D-C28C-4D57-AB07-B1952FE3CCA8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2D3963C-30A9-43D7-BD95-0B1BFF36C7CD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97C2DC5-1C46-459A-BE9F-C8C4143E4416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9D1ADF-CE96-4831-A28F-C4B66B026998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5868B9-38F2-4713-AAF1-DE71322F93F1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A7DF446-FBCD-4630-996F-201CC8ADCC19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B7933D0-E029-4CE3-8BEF-E667BF02213E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D25B59F-2745-4F2F-9269-220BC2DEFA4B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95FA2D9-77D2-478E-A674-BB23CD4E87E9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964861-42B3-4E02-80FD-94289293441F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F8093AC9-31FE-4B77-8F60-5855ACA4ACA5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612DB01-2F20-43E6-B1DB-D0B775792343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2EF47B1-2116-4C74-9AEE-5826DF43AB1E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65774A5-33B9-4472-9BF6-636BF89A5C3A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23737CD-0227-432A-958D-FC32D7CDBE4A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12A3329-442D-4F36-B1D2-E379A2601B06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721EDC0-E1E1-41B6-AA66-D5A9B0AED41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C721994-14BF-435F-B8C1-3BAD7C450297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712FB58-BD84-4DF2-9F8F-95E885B14A1A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72FB2DE-AE79-492D-9F89-12714EC68368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9B22307A-4EB5-4605-BB1B-DA244F6D484C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8B2DF1A-B276-4B07-BD8E-3F70CE166EB0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8DF64BA-82C0-4080-B969-3169BDBE95C5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E7219E2-6F36-43BD-B5FB-5E537A002F04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E00C4A3-79FF-4EFE-B8D9-217FB8F99F36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3DF1775-A588-4F6E-BCC6-F3C69146CC32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5C49CA-33EE-4161-9A15-752C4A3D156E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005D70-E640-4349-90F7-9AE4CC013197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B3F5052-F737-4E47-AFE3-2B27DDEB0D98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DF5BB0B-4223-48BC-8067-71644B24E12F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3AD89AF-9878-49BC-928F-0E5C65DFA1F2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5CC5865-D1AE-45A5-947E-39CD9E07167D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2DCC284-C0A7-4E3F-AB43-378B299E3D3E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8E257D-6997-494F-9C4D-991053C2336A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244ACEE-BCD5-4ABB-A3A8-E17A5DFA5EB6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EC7839F-1B02-4FEB-82AE-9A08D1FF22B9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12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" name="Google Shape;11;p12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Google Shape;12;p12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sldNum" idx="1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85AF2FC-98CA-4F82-A9F6-66A1C114ACAE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77;p14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43" name="Google Shape;78;p14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" name="Google Shape;79;p14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sldNum" idx="2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7D16D94-236C-47DB-8508-06D44A30FEEA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144;p16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85" name="Google Shape;145;p16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6" name="Google Shape;146;p16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sldNum" idx="3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9188164-23A7-4F22-B91E-E05F0218B903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211;p18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212;p18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8" name="Google Shape;213;p18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sldNum" idx="4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B018A86-76E0-4482-B0E6-909372AAF515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278;p2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69" name="Google Shape;279;p2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Google Shape;280;p20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171" name="PlaceHolder 1"/>
          <p:cNvSpPr>
            <a:spLocks noGrp="1"/>
          </p:cNvSpPr>
          <p:nvPr>
            <p:ph type="sldNum" idx="5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E7350A0-1924-479A-B459-9BBFFDB39954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345;p22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11" name="Google Shape;346;p22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2" name="Google Shape;347;p22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13" name="PlaceHolder 1"/>
          <p:cNvSpPr>
            <a:spLocks noGrp="1"/>
          </p:cNvSpPr>
          <p:nvPr>
            <p:ph type="sldNum" idx="6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1D0CA5A-987A-404B-886C-4F78AF317E4E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412;p24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53" name="Google Shape;413;p24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4" name="Google Shape;414;p24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55" name="PlaceHolder 1"/>
          <p:cNvSpPr>
            <a:spLocks noGrp="1"/>
          </p:cNvSpPr>
          <p:nvPr>
            <p:ph type="sldNum" idx="7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EB6D88C6-54D0-4077-951E-1AF704030315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479;p26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95" name="Google Shape;480;p26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6" name="Google Shape;481;p26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97" name="PlaceHolder 1"/>
          <p:cNvSpPr>
            <a:spLocks noGrp="1"/>
          </p:cNvSpPr>
          <p:nvPr>
            <p:ph type="sldNum" idx="8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98FF168-FC65-404D-948F-9140DE067BFE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9.png"/><Relationship Id="rId8" Type="http://schemas.openxmlformats.org/officeDocument/2006/relationships/slideLayout" Target="../slideLayouts/slideLayout73.xml"/><Relationship Id="rId9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85.xml"/><Relationship Id="rId4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25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jpeg"/><Relationship Id="rId6" Type="http://schemas.openxmlformats.org/officeDocument/2006/relationships/slideLayout" Target="../slideLayouts/slideLayout37.xml"/><Relationship Id="rId7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jpeg"/><Relationship Id="rId5" Type="http://schemas.openxmlformats.org/officeDocument/2006/relationships/slideLayout" Target="../slideLayouts/slideLayout49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jpeg"/><Relationship Id="rId3" Type="http://schemas.openxmlformats.org/officeDocument/2006/relationships/image" Target="../media/image40.jpeg"/><Relationship Id="rId4" Type="http://schemas.openxmlformats.org/officeDocument/2006/relationships/image" Target="../media/image41.jpeg"/><Relationship Id="rId5" Type="http://schemas.openxmlformats.org/officeDocument/2006/relationships/image" Target="../media/image42.jpeg"/><Relationship Id="rId6" Type="http://schemas.openxmlformats.org/officeDocument/2006/relationships/image" Target="../media/image43.jpeg"/><Relationship Id="rId7" Type="http://schemas.openxmlformats.org/officeDocument/2006/relationships/image" Target="../media/image44.png"/><Relationship Id="rId8" Type="http://schemas.openxmlformats.org/officeDocument/2006/relationships/slideLayout" Target="../slideLayouts/slideLayout61.xml"/><Relationship Id="rId9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slideLayout" Target="../slideLayouts/slideLayout73.xml"/><Relationship Id="rId10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550;p1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343" name="Google Shape;551;p1"/>
          <p:cNvSpPr/>
          <p:nvPr/>
        </p:nvSpPr>
        <p:spPr>
          <a:xfrm>
            <a:off x="863640" y="1619280"/>
            <a:ext cx="7415640" cy="154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4000"/>
              </a:lnSpc>
              <a:buNone/>
              <a:tabLst>
                <a:tab algn="l" pos="0"/>
              </a:tabLst>
            </a:pPr>
            <a:r>
              <a:rPr b="0" lang="en-US" sz="4850" spc="-1" strike="noStrike">
                <a:solidFill>
                  <a:srgbClr val="f5f0f0"/>
                </a:solidFill>
                <a:latin typeface="Merriweather"/>
                <a:ea typeface="Merriweather"/>
              </a:rPr>
              <a:t>Моделирование голограммы</a:t>
            </a:r>
            <a:endParaRPr b="0" lang="en-US" sz="4850" spc="-1" strike="noStrike">
              <a:latin typeface="Arial"/>
            </a:endParaRPr>
          </a:p>
        </p:txBody>
      </p:sp>
      <p:sp>
        <p:nvSpPr>
          <p:cNvPr id="344" name="Google Shape;552;p1"/>
          <p:cNvSpPr/>
          <p:nvPr/>
        </p:nvSpPr>
        <p:spPr>
          <a:xfrm>
            <a:off x="863640" y="3531960"/>
            <a:ext cx="7415640" cy="13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6300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Данная работа представляет комплексное исследование голографии, сочетающее экспериментальную часть и программное моделирование. 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345" name="Google Shape;553;p1"/>
          <p:cNvSpPr/>
          <p:nvPr/>
        </p:nvSpPr>
        <p:spPr>
          <a:xfrm>
            <a:off x="863640" y="6463800"/>
            <a:ext cx="394200" cy="394200"/>
          </a:xfrm>
          <a:prstGeom prst="roundRect">
            <a:avLst>
              <a:gd name="adj" fmla="val 46350"/>
            </a:avLst>
          </a:prstGeom>
          <a:solidFill>
            <a:srgbClr val="2a6099"/>
          </a:solidFill>
          <a:ln w="9525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Google Shape;554;p1"/>
          <p:cNvSpPr/>
          <p:nvPr/>
        </p:nvSpPr>
        <p:spPr>
          <a:xfrm>
            <a:off x="1382040" y="6178320"/>
            <a:ext cx="3614040" cy="8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41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b="1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Арина Лузгина, группа Б02-305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7" name="Google Shape;555;p1"/>
          <p:cNvSpPr/>
          <p:nvPr/>
        </p:nvSpPr>
        <p:spPr>
          <a:xfrm>
            <a:off x="10523520" y="7291800"/>
            <a:ext cx="2999160" cy="87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adadad"/>
                </a:solidFill>
                <a:latin typeface="Arial"/>
                <a:ea typeface="Arial"/>
              </a:rPr>
              <a:t>“</a:t>
            </a:r>
            <a:r>
              <a:rPr b="0" lang="en-US" sz="1600" spc="-1" strike="noStrike">
                <a:solidFill>
                  <a:srgbClr val="adadad"/>
                </a:solidFill>
                <a:latin typeface="Arial"/>
                <a:ea typeface="Arial"/>
              </a:rPr>
              <a:t>The Brain of Alice Cooper” (Сальвадор Дали, 1973 г.)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200" spc="-1" strike="noStrike">
              <a:latin typeface="Arial"/>
            </a:endParaRPr>
          </a:p>
        </p:txBody>
      </p:sp>
      <p:pic>
        <p:nvPicPr>
          <p:cNvPr id="348" name="Google Shape;556;p1" descr=""/>
          <p:cNvPicPr/>
          <p:nvPr/>
        </p:nvPicPr>
        <p:blipFill>
          <a:blip r:embed="rId2"/>
          <a:srcRect l="0" t="0" r="0" b="7173"/>
          <a:stretch/>
        </p:blipFill>
        <p:spPr>
          <a:xfrm>
            <a:off x="9144000" y="0"/>
            <a:ext cx="5485680" cy="7340040"/>
          </a:xfrm>
          <a:prstGeom prst="rect">
            <a:avLst/>
          </a:prstGeom>
          <a:ln w="0">
            <a:noFill/>
          </a:ln>
        </p:spPr>
      </p:pic>
      <p:sp>
        <p:nvSpPr>
          <p:cNvPr id="349" name="PlaceHolder 1"/>
          <p:cNvSpPr>
            <a:spLocks noGrp="1"/>
          </p:cNvSpPr>
          <p:nvPr>
            <p:ph type="sldNum" idx="12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171CACC-CB9C-4310-9342-022482E60C9D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&lt;number&gt;</a:t>
            </a:fld>
            <a:endParaRPr b="0" lang="en-US" sz="19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707;p10" descr=""/>
          <p:cNvPicPr/>
          <p:nvPr/>
        </p:nvPicPr>
        <p:blipFill>
          <a:blip r:embed="rId1"/>
          <a:stretch/>
        </p:blipFill>
        <p:spPr>
          <a:xfrm>
            <a:off x="4752360" y="1353960"/>
            <a:ext cx="2805120" cy="2910960"/>
          </a:xfrm>
          <a:prstGeom prst="rect">
            <a:avLst/>
          </a:prstGeom>
          <a:ln w="0">
            <a:noFill/>
          </a:ln>
        </p:spPr>
      </p:pic>
      <p:pic>
        <p:nvPicPr>
          <p:cNvPr id="459" name="Google Shape;708;p10" descr=""/>
          <p:cNvPicPr/>
          <p:nvPr/>
        </p:nvPicPr>
        <p:blipFill>
          <a:blip r:embed="rId2"/>
          <a:stretch/>
        </p:blipFill>
        <p:spPr>
          <a:xfrm>
            <a:off x="4699440" y="4480200"/>
            <a:ext cx="2805120" cy="2893680"/>
          </a:xfrm>
          <a:prstGeom prst="rect">
            <a:avLst/>
          </a:prstGeom>
          <a:ln w="0">
            <a:noFill/>
          </a:ln>
        </p:spPr>
      </p:pic>
      <p:pic>
        <p:nvPicPr>
          <p:cNvPr id="460" name="Google Shape;709;p10" descr=""/>
          <p:cNvPicPr/>
          <p:nvPr/>
        </p:nvPicPr>
        <p:blipFill>
          <a:blip r:embed="rId3"/>
          <a:stretch/>
        </p:blipFill>
        <p:spPr>
          <a:xfrm>
            <a:off x="11040840" y="1353960"/>
            <a:ext cx="2699640" cy="2901600"/>
          </a:xfrm>
          <a:prstGeom prst="rect">
            <a:avLst/>
          </a:prstGeom>
          <a:ln w="0">
            <a:noFill/>
          </a:ln>
        </p:spPr>
      </p:pic>
      <p:pic>
        <p:nvPicPr>
          <p:cNvPr id="461" name="Google Shape;710;p10" descr=""/>
          <p:cNvPicPr/>
          <p:nvPr/>
        </p:nvPicPr>
        <p:blipFill>
          <a:blip r:embed="rId4"/>
          <a:stretch/>
        </p:blipFill>
        <p:spPr>
          <a:xfrm>
            <a:off x="8322840" y="1363320"/>
            <a:ext cx="2717280" cy="2901600"/>
          </a:xfrm>
          <a:prstGeom prst="rect">
            <a:avLst/>
          </a:prstGeom>
          <a:ln w="0">
            <a:noFill/>
          </a:ln>
        </p:spPr>
      </p:pic>
      <p:pic>
        <p:nvPicPr>
          <p:cNvPr id="462" name="Google Shape;711;p10" descr=""/>
          <p:cNvPicPr/>
          <p:nvPr/>
        </p:nvPicPr>
        <p:blipFill>
          <a:blip r:embed="rId5"/>
          <a:stretch/>
        </p:blipFill>
        <p:spPr>
          <a:xfrm>
            <a:off x="11200320" y="4480200"/>
            <a:ext cx="2733480" cy="2950200"/>
          </a:xfrm>
          <a:prstGeom prst="rect">
            <a:avLst/>
          </a:prstGeom>
          <a:ln w="0">
            <a:noFill/>
          </a:ln>
        </p:spPr>
      </p:pic>
      <p:pic>
        <p:nvPicPr>
          <p:cNvPr id="463" name="Google Shape;712;p10" descr=""/>
          <p:cNvPicPr/>
          <p:nvPr/>
        </p:nvPicPr>
        <p:blipFill>
          <a:blip r:embed="rId6"/>
          <a:stretch/>
        </p:blipFill>
        <p:spPr>
          <a:xfrm>
            <a:off x="8280000" y="4480200"/>
            <a:ext cx="2919240" cy="2943720"/>
          </a:xfrm>
          <a:prstGeom prst="rect">
            <a:avLst/>
          </a:prstGeom>
          <a:ln w="0">
            <a:noFill/>
          </a:ln>
        </p:spPr>
      </p:pic>
      <p:pic>
        <p:nvPicPr>
          <p:cNvPr id="464" name="Google Shape;713;p10" descr=""/>
          <p:cNvPicPr/>
          <p:nvPr/>
        </p:nvPicPr>
        <p:blipFill>
          <a:blip r:embed="rId7"/>
          <a:stretch/>
        </p:blipFill>
        <p:spPr>
          <a:xfrm>
            <a:off x="239040" y="5307840"/>
            <a:ext cx="3356280" cy="1923480"/>
          </a:xfrm>
          <a:prstGeom prst="rect">
            <a:avLst/>
          </a:prstGeom>
          <a:ln w="0">
            <a:noFill/>
          </a:ln>
        </p:spPr>
      </p:pic>
      <p:sp>
        <p:nvSpPr>
          <p:cNvPr id="465" name="Google Shape;714;p10"/>
          <p:cNvSpPr/>
          <p:nvPr/>
        </p:nvSpPr>
        <p:spPr>
          <a:xfrm>
            <a:off x="696240" y="7431120"/>
            <a:ext cx="299916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Arial"/>
              </a:rPr>
              <a:t>Геометрия объекта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6" name="Google Shape;715;p10"/>
          <p:cNvSpPr/>
          <p:nvPr/>
        </p:nvSpPr>
        <p:spPr>
          <a:xfrm>
            <a:off x="1028160" y="2538360"/>
            <a:ext cx="616860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Google Shape;716;p10"/>
          <p:cNvSpPr/>
          <p:nvPr/>
        </p:nvSpPr>
        <p:spPr>
          <a:xfrm>
            <a:off x="1024560" y="2538360"/>
            <a:ext cx="261612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Arial"/>
              </a:rPr>
              <a:t>(Точечный источник)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8" name="Google Shape;717;p10"/>
          <p:cNvSpPr/>
          <p:nvPr/>
        </p:nvSpPr>
        <p:spPr>
          <a:xfrm>
            <a:off x="4699440" y="7424640"/>
            <a:ext cx="2733480" cy="73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Arial"/>
              </a:rPr>
              <a:t>Интерференционная картина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9" name="Google Shape;718;p10"/>
          <p:cNvSpPr/>
          <p:nvPr/>
        </p:nvSpPr>
        <p:spPr>
          <a:xfrm>
            <a:off x="9425160" y="7424640"/>
            <a:ext cx="2999160" cy="73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Arial"/>
              </a:rPr>
              <a:t>Восстановленное изображение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0" name="Google Shape;719;p10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1" name="Google Shape;720;p10"/>
          <p:cNvSpPr/>
          <p:nvPr/>
        </p:nvSpPr>
        <p:spPr>
          <a:xfrm>
            <a:off x="296280" y="444600"/>
            <a:ext cx="12438000" cy="6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4350" spc="-1" strike="noStrike">
                <a:solidFill>
                  <a:srgbClr val="f5f0f0"/>
                </a:solidFill>
                <a:latin typeface="Merriweather"/>
                <a:ea typeface="Merriweather"/>
              </a:rPr>
              <a:t>Результаты симмуляции голограммы</a:t>
            </a:r>
            <a:endParaRPr b="0" lang="en-US" sz="4350" spc="-1" strike="noStrike">
              <a:latin typeface="Arial"/>
            </a:endParaRPr>
          </a:p>
        </p:txBody>
      </p:sp>
      <p:sp>
        <p:nvSpPr>
          <p:cNvPr id="472" name="PlaceHolder 1"/>
          <p:cNvSpPr>
            <a:spLocks noGrp="1"/>
          </p:cNvSpPr>
          <p:nvPr>
            <p:ph type="sldNum" idx="20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68B2455-47CA-47D7-95EF-B3C34D967869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73" name=""/>
          <p:cNvSpPr txBox="1"/>
          <p:nvPr/>
        </p:nvSpPr>
        <p:spPr>
          <a:xfrm>
            <a:off x="1399824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47B6B7C1-BFB2-4214-8517-4ECE4C19D4EB}" type="slidenum">
              <a:rPr b="0" lang="en-US" sz="2400" spc="-1" strike="noStrike">
                <a:latin typeface="Times New Roman"/>
              </a:rPr>
              <a:t>6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727;p11"/>
          <p:cNvSpPr/>
          <p:nvPr/>
        </p:nvSpPr>
        <p:spPr>
          <a:xfrm>
            <a:off x="863640" y="741240"/>
            <a:ext cx="4627440" cy="57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6000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rgbClr val="f5f0f0"/>
                </a:solidFill>
                <a:latin typeface="Merriweather"/>
                <a:ea typeface="Merriweather"/>
              </a:rPr>
              <a:t>Итоги и выводы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75" name="Google Shape;728;p11"/>
          <p:cNvSpPr/>
          <p:nvPr/>
        </p:nvSpPr>
        <p:spPr>
          <a:xfrm>
            <a:off x="863640" y="1689840"/>
            <a:ext cx="3568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pc="-1" strike="noStrike">
                <a:solidFill>
                  <a:srgbClr val="e2e6e9"/>
                </a:solidFill>
                <a:latin typeface="Merriweather"/>
                <a:ea typeface="Merriweather"/>
              </a:rPr>
              <a:t>1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76" name="Google Shape;729;p11"/>
          <p:cNvSpPr/>
          <p:nvPr/>
        </p:nvSpPr>
        <p:spPr>
          <a:xfrm>
            <a:off x="1490040" y="2242800"/>
            <a:ext cx="2356560" cy="28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Запись голограммы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7" name="Google Shape;730;p11"/>
          <p:cNvSpPr/>
          <p:nvPr/>
        </p:nvSpPr>
        <p:spPr>
          <a:xfrm>
            <a:off x="863640" y="2932200"/>
            <a:ext cx="3568680" cy="88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e2e6e9"/>
                </a:solidFill>
                <a:latin typeface="Merriweather"/>
                <a:ea typeface="Merriweather"/>
              </a:rPr>
              <a:t>Успешно записана голограмма объёмного источника, хотя и с ограничениями.</a:t>
            </a:r>
            <a:endParaRPr b="0" lang="en-US" sz="1450" spc="-1" strike="noStrike">
              <a:latin typeface="Arial"/>
            </a:endParaRPr>
          </a:p>
        </p:txBody>
      </p:sp>
      <p:sp>
        <p:nvSpPr>
          <p:cNvPr id="478" name="Google Shape;731;p11"/>
          <p:cNvSpPr/>
          <p:nvPr/>
        </p:nvSpPr>
        <p:spPr>
          <a:xfrm>
            <a:off x="4710960" y="1689840"/>
            <a:ext cx="3568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pc="-1" strike="noStrike">
                <a:solidFill>
                  <a:srgbClr val="e2e6e9"/>
                </a:solidFill>
                <a:latin typeface="Merriweather"/>
                <a:ea typeface="Merriweather"/>
              </a:rPr>
              <a:t>2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79" name="Google Shape;732;p11"/>
          <p:cNvSpPr/>
          <p:nvPr/>
        </p:nvSpPr>
        <p:spPr>
          <a:xfrm>
            <a:off x="4717440" y="2300400"/>
            <a:ext cx="3562200" cy="28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Выявленные причины неудач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0" name="Google Shape;733;p11"/>
          <p:cNvSpPr/>
          <p:nvPr/>
        </p:nvSpPr>
        <p:spPr>
          <a:xfrm>
            <a:off x="4710960" y="2932200"/>
            <a:ext cx="356868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Определён ряд факторов, влияющих на качество записи: качество пластинок, характеристики лазера, вибрации и реактивы.</a:t>
            </a:r>
            <a:endParaRPr b="0" lang="en-US" sz="1450" spc="-1" strike="noStrike">
              <a:latin typeface="Arial"/>
            </a:endParaRPr>
          </a:p>
        </p:txBody>
      </p:sp>
      <p:sp>
        <p:nvSpPr>
          <p:cNvPr id="481" name="Google Shape;734;p11"/>
          <p:cNvSpPr/>
          <p:nvPr/>
        </p:nvSpPr>
        <p:spPr>
          <a:xfrm>
            <a:off x="2787120" y="4764960"/>
            <a:ext cx="3568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pc="-1" strike="noStrike">
                <a:solidFill>
                  <a:srgbClr val="e2e6e9"/>
                </a:solidFill>
                <a:latin typeface="Merriweather"/>
                <a:ea typeface="Merriweather"/>
              </a:rPr>
              <a:t>3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82" name="Google Shape;735;p11"/>
          <p:cNvSpPr/>
          <p:nvPr/>
        </p:nvSpPr>
        <p:spPr>
          <a:xfrm>
            <a:off x="3299400" y="5402520"/>
            <a:ext cx="2544480" cy="28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Программная модель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3" name="Google Shape;736;p11"/>
          <p:cNvSpPr/>
          <p:nvPr/>
        </p:nvSpPr>
        <p:spPr>
          <a:xfrm>
            <a:off x="2787120" y="6007320"/>
            <a:ext cx="3568680" cy="148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Реализована программная модель записи и восстановления голограммы, демонстрирующая интерференционные паттерны и параллакс для точечных источников.</a:t>
            </a:r>
            <a:endParaRPr b="0" lang="en-US" sz="1450" spc="-1" strike="noStrike">
              <a:latin typeface="Arial"/>
            </a:endParaRPr>
          </a:p>
        </p:txBody>
      </p:sp>
      <p:pic>
        <p:nvPicPr>
          <p:cNvPr id="484" name="Google Shape;737;p11" descr=""/>
          <p:cNvPicPr/>
          <p:nvPr/>
        </p:nvPicPr>
        <p:blipFill>
          <a:blip r:embed="rId1"/>
          <a:srcRect l="0" t="26105" r="0" b="0"/>
          <a:stretch/>
        </p:blipFill>
        <p:spPr>
          <a:xfrm>
            <a:off x="9144000" y="0"/>
            <a:ext cx="5485680" cy="5469120"/>
          </a:xfrm>
          <a:prstGeom prst="rect">
            <a:avLst/>
          </a:prstGeom>
          <a:ln w="0">
            <a:noFill/>
          </a:ln>
        </p:spPr>
      </p:pic>
      <p:pic>
        <p:nvPicPr>
          <p:cNvPr id="485" name="Google Shape;738;p11" descr=""/>
          <p:cNvPicPr/>
          <p:nvPr/>
        </p:nvPicPr>
        <p:blipFill>
          <a:blip r:embed="rId2"/>
          <a:srcRect l="770" t="11947" r="-770" b="14723"/>
          <a:stretch/>
        </p:blipFill>
        <p:spPr>
          <a:xfrm>
            <a:off x="9144000" y="5469840"/>
            <a:ext cx="5539320" cy="2759040"/>
          </a:xfrm>
          <a:prstGeom prst="rect">
            <a:avLst/>
          </a:prstGeom>
          <a:ln w="0">
            <a:noFill/>
          </a:ln>
        </p:spPr>
      </p:pic>
      <p:sp>
        <p:nvSpPr>
          <p:cNvPr id="486" name="PlaceHolder 1"/>
          <p:cNvSpPr>
            <a:spLocks noGrp="1"/>
          </p:cNvSpPr>
          <p:nvPr>
            <p:ph type="sldNum" idx="21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5024768-81BD-4ACD-909A-E42ACDBADF11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563;p2"/>
          <p:cNvSpPr/>
          <p:nvPr/>
        </p:nvSpPr>
        <p:spPr>
          <a:xfrm>
            <a:off x="311760" y="466920"/>
            <a:ext cx="3972600" cy="11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  <a:ea typeface="Arial"/>
              </a:rPr>
              <a:t>План доклада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51" name="Google Shape;564;p2"/>
          <p:cNvSpPr/>
          <p:nvPr/>
        </p:nvSpPr>
        <p:spPr>
          <a:xfrm>
            <a:off x="311760" y="2669760"/>
            <a:ext cx="5648400" cy="48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Введение;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Необходимая теория;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Оборудование;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Создание голограммы;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Описание эксперимента;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Моделирование голограммы;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Результаты;</a:t>
            </a:r>
            <a:endParaRPr b="0" lang="en-US" sz="1800" spc="-1" strike="noStrike"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Выводы.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352" name="Google Shape;565;p2" descr=""/>
          <p:cNvPicPr/>
          <p:nvPr/>
        </p:nvPicPr>
        <p:blipFill>
          <a:blip r:embed="rId1"/>
          <a:stretch/>
        </p:blipFill>
        <p:spPr>
          <a:xfrm>
            <a:off x="4971240" y="965160"/>
            <a:ext cx="8472960" cy="6298920"/>
          </a:xfrm>
          <a:prstGeom prst="rect">
            <a:avLst/>
          </a:prstGeom>
          <a:ln w="0">
            <a:noFill/>
          </a:ln>
        </p:spPr>
      </p:pic>
      <p:sp>
        <p:nvSpPr>
          <p:cNvPr id="353" name="Google Shape;566;p2"/>
          <p:cNvSpPr/>
          <p:nvPr/>
        </p:nvSpPr>
        <p:spPr>
          <a:xfrm rot="1719600">
            <a:off x="7145280" y="2322720"/>
            <a:ext cx="889920" cy="470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65760" bIns="365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недели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4" name="Google Shape;567;p2"/>
          <p:cNvSpPr/>
          <p:nvPr/>
        </p:nvSpPr>
        <p:spPr>
          <a:xfrm>
            <a:off x="6897240" y="4601520"/>
            <a:ext cx="17895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(2 месяца спустя)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5" name="Google Shape;568;p2"/>
          <p:cNvSpPr/>
          <p:nvPr/>
        </p:nvSpPr>
        <p:spPr>
          <a:xfrm>
            <a:off x="12373920" y="760536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PlaceHolder 1"/>
          <p:cNvSpPr>
            <a:spLocks noGrp="1"/>
          </p:cNvSpPr>
          <p:nvPr>
            <p:ph type="sldNum" idx="13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674A7B6-9CC4-4470-A834-496D3464D789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2</a:t>
            </a:fld>
            <a:endParaRPr b="0" lang="en-US" sz="19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575;p3"/>
          <p:cNvSpPr/>
          <p:nvPr/>
        </p:nvSpPr>
        <p:spPr>
          <a:xfrm>
            <a:off x="815040" y="640080"/>
            <a:ext cx="7121160" cy="72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Что такое голограмма?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58" name="Google Shape;576;p3"/>
          <p:cNvSpPr/>
          <p:nvPr/>
        </p:nvSpPr>
        <p:spPr>
          <a:xfrm>
            <a:off x="1418760" y="6080040"/>
            <a:ext cx="4062600" cy="113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adadad"/>
                </a:solidFill>
                <a:latin typeface="Arial"/>
                <a:ea typeface="Arial"/>
              </a:rPr>
              <a:t>ЭТО </a:t>
            </a:r>
            <a:r>
              <a:rPr b="1" lang="en-US" sz="2400" spc="-1" strike="noStrike">
                <a:solidFill>
                  <a:srgbClr val="adadad"/>
                </a:solidFill>
                <a:latin typeface="Arial"/>
                <a:ea typeface="Arial"/>
              </a:rPr>
              <a:t>НЕ</a:t>
            </a:r>
            <a:r>
              <a:rPr b="0" lang="en-US" sz="1200" spc="-1" strike="noStrike">
                <a:solidFill>
                  <a:srgbClr val="adadad"/>
                </a:solidFill>
                <a:latin typeface="Arial"/>
                <a:ea typeface="Arial"/>
              </a:rPr>
              <a:t> ГОЛОГРАММА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adadad"/>
                </a:solidFill>
                <a:latin typeface="Arial"/>
                <a:ea typeface="Arial"/>
              </a:rPr>
              <a:t>(это “призрак Пеппера”)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59" name="Google Shape;577;p3"/>
          <p:cNvSpPr/>
          <p:nvPr/>
        </p:nvSpPr>
        <p:spPr>
          <a:xfrm>
            <a:off x="9372600" y="6650280"/>
            <a:ext cx="3772440" cy="46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Google Shape;578;p3"/>
          <p:cNvSpPr/>
          <p:nvPr/>
        </p:nvSpPr>
        <p:spPr>
          <a:xfrm>
            <a:off x="8364960" y="6468840"/>
            <a:ext cx="4062600" cy="92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adadad"/>
                </a:solidFill>
                <a:latin typeface="Arial"/>
                <a:ea typeface="Arial"/>
              </a:rPr>
              <a:t>ЭТО ГОЛОГРАММА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adadad"/>
                </a:solidFill>
                <a:latin typeface="Arial"/>
                <a:ea typeface="Arial"/>
              </a:rPr>
              <a:t>(голограмма из коллекции Джонатан Росс)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361" name="Google Shape;579;p3" descr=""/>
          <p:cNvPicPr/>
          <p:nvPr/>
        </p:nvPicPr>
        <p:blipFill>
          <a:blip r:embed="rId1"/>
          <a:stretch/>
        </p:blipFill>
        <p:spPr>
          <a:xfrm>
            <a:off x="8660520" y="2468880"/>
            <a:ext cx="3471480" cy="3721680"/>
          </a:xfrm>
          <a:prstGeom prst="rect">
            <a:avLst/>
          </a:prstGeom>
          <a:ln w="0">
            <a:noFill/>
          </a:ln>
        </p:spPr>
      </p:pic>
      <p:pic>
        <p:nvPicPr>
          <p:cNvPr id="362" name="Google Shape;580;p3" descr=""/>
          <p:cNvPicPr/>
          <p:nvPr/>
        </p:nvPicPr>
        <p:blipFill>
          <a:blip r:embed="rId2"/>
          <a:stretch/>
        </p:blipFill>
        <p:spPr>
          <a:xfrm>
            <a:off x="2121480" y="2205360"/>
            <a:ext cx="2905560" cy="3874320"/>
          </a:xfrm>
          <a:prstGeom prst="rect">
            <a:avLst/>
          </a:prstGeom>
          <a:ln w="0">
            <a:noFill/>
          </a:ln>
        </p:spPr>
      </p:pic>
      <p:sp>
        <p:nvSpPr>
          <p:cNvPr id="363" name="Google Shape;581;p3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PlaceHolder 1"/>
          <p:cNvSpPr>
            <a:spLocks noGrp="1"/>
          </p:cNvSpPr>
          <p:nvPr>
            <p:ph type="sldNum" idx="14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ED3B6DF-A9BF-446B-85A5-8986A5E4B4DE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3</a:t>
            </a:fld>
            <a:endParaRPr b="0" lang="en-US" sz="19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588;p4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66" name="Google Shape;589;p4" descr=""/>
          <p:cNvPicPr/>
          <p:nvPr/>
        </p:nvPicPr>
        <p:blipFill>
          <a:blip r:embed="rId1"/>
          <a:stretch/>
        </p:blipFill>
        <p:spPr>
          <a:xfrm>
            <a:off x="3776040" y="892440"/>
            <a:ext cx="6639120" cy="6444360"/>
          </a:xfrm>
          <a:prstGeom prst="rect">
            <a:avLst/>
          </a:prstGeom>
          <a:ln w="0">
            <a:noFill/>
          </a:ln>
        </p:spPr>
      </p:pic>
      <p:sp>
        <p:nvSpPr>
          <p:cNvPr id="367" name="PlaceHolder 1"/>
          <p:cNvSpPr>
            <a:spLocks noGrp="1"/>
          </p:cNvSpPr>
          <p:nvPr>
            <p:ph type="sldNum" idx="15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6B53C0B-780C-4239-B8F6-61B61A0187D6}" type="slidenum">
              <a:rPr b="0" lang="en-US" sz="1900" spc="-1" strike="noStrike">
                <a:solidFill>
                  <a:srgbClr val="ffffff"/>
                </a:solidFill>
                <a:latin typeface="Arial"/>
                <a:ea typeface="Arial"/>
              </a:rPr>
              <a:t>3</a:t>
            </a:fld>
            <a:endParaRPr b="0" lang="en-US" sz="19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596;p5"/>
          <p:cNvSpPr/>
          <p:nvPr/>
        </p:nvSpPr>
        <p:spPr>
          <a:xfrm>
            <a:off x="311760" y="160200"/>
            <a:ext cx="7993080" cy="92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  <a:ea typeface="Arial"/>
              </a:rPr>
              <a:t>Основные принципы голографии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369" name="Google Shape;597;p5" descr=""/>
          <p:cNvPicPr/>
          <p:nvPr/>
        </p:nvPicPr>
        <p:blipFill>
          <a:blip r:embed="rId1"/>
          <a:stretch/>
        </p:blipFill>
        <p:spPr>
          <a:xfrm>
            <a:off x="682560" y="1630800"/>
            <a:ext cx="4500000" cy="2713320"/>
          </a:xfrm>
          <a:prstGeom prst="rect">
            <a:avLst/>
          </a:prstGeom>
          <a:ln w="0">
            <a:noFill/>
          </a:ln>
        </p:spPr>
      </p:pic>
      <p:pic>
        <p:nvPicPr>
          <p:cNvPr id="370" name="Google Shape;598;p5" descr=""/>
          <p:cNvPicPr/>
          <p:nvPr/>
        </p:nvPicPr>
        <p:blipFill>
          <a:blip r:embed="rId2"/>
          <a:stretch/>
        </p:blipFill>
        <p:spPr>
          <a:xfrm>
            <a:off x="682560" y="5105520"/>
            <a:ext cx="4500000" cy="2924640"/>
          </a:xfrm>
          <a:prstGeom prst="rect">
            <a:avLst/>
          </a:prstGeom>
          <a:ln w="0">
            <a:noFill/>
          </a:ln>
        </p:spPr>
      </p:pic>
      <p:sp>
        <p:nvSpPr>
          <p:cNvPr id="371" name="Google Shape;599;p5"/>
          <p:cNvSpPr/>
          <p:nvPr/>
        </p:nvSpPr>
        <p:spPr>
          <a:xfrm>
            <a:off x="682560" y="4115520"/>
            <a:ext cx="353160" cy="229320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Google Shape;600;p5"/>
          <p:cNvSpPr/>
          <p:nvPr/>
        </p:nvSpPr>
        <p:spPr>
          <a:xfrm>
            <a:off x="1308600" y="1019880"/>
            <a:ext cx="361116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Запись голограммы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3" name="Google Shape;601;p5"/>
          <p:cNvSpPr/>
          <p:nvPr/>
        </p:nvSpPr>
        <p:spPr>
          <a:xfrm>
            <a:off x="537840" y="4458240"/>
            <a:ext cx="515232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Восстановление голограммы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4" name="Google Shape;602;p5" descr=""/>
          <p:cNvPicPr/>
          <p:nvPr/>
        </p:nvPicPr>
        <p:blipFill>
          <a:blip r:embed="rId3"/>
          <a:stretch/>
        </p:blipFill>
        <p:spPr>
          <a:xfrm>
            <a:off x="5759280" y="1630800"/>
            <a:ext cx="8138880" cy="467280"/>
          </a:xfrm>
          <a:prstGeom prst="rect">
            <a:avLst/>
          </a:prstGeom>
          <a:ln w="0">
            <a:noFill/>
          </a:ln>
        </p:spPr>
      </p:pic>
      <p:sp>
        <p:nvSpPr>
          <p:cNvPr id="375" name="Google Shape;603;p5"/>
          <p:cNvSpPr/>
          <p:nvPr/>
        </p:nvSpPr>
        <p:spPr>
          <a:xfrm>
            <a:off x="5577840" y="2338560"/>
            <a:ext cx="460188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Для точечного источника: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76" name="Google Shape;604;p5" descr=""/>
          <p:cNvPicPr/>
          <p:nvPr/>
        </p:nvPicPr>
        <p:blipFill>
          <a:blip r:embed="rId4"/>
          <a:stretch/>
        </p:blipFill>
        <p:spPr>
          <a:xfrm>
            <a:off x="5759280" y="3086640"/>
            <a:ext cx="4239000" cy="637200"/>
          </a:xfrm>
          <a:prstGeom prst="rect">
            <a:avLst/>
          </a:prstGeom>
          <a:ln w="0">
            <a:noFill/>
          </a:ln>
        </p:spPr>
      </p:pic>
      <p:pic>
        <p:nvPicPr>
          <p:cNvPr id="377" name="Google Shape;605;p5" descr=""/>
          <p:cNvPicPr/>
          <p:nvPr/>
        </p:nvPicPr>
        <p:blipFill>
          <a:blip r:embed="rId5"/>
          <a:stretch/>
        </p:blipFill>
        <p:spPr>
          <a:xfrm>
            <a:off x="11418120" y="3192480"/>
            <a:ext cx="2480040" cy="539280"/>
          </a:xfrm>
          <a:prstGeom prst="rect">
            <a:avLst/>
          </a:prstGeom>
          <a:ln w="0">
            <a:noFill/>
          </a:ln>
        </p:spPr>
      </p:pic>
      <p:sp>
        <p:nvSpPr>
          <p:cNvPr id="378" name="Google Shape;606;p5"/>
          <p:cNvSpPr/>
          <p:nvPr/>
        </p:nvSpPr>
        <p:spPr>
          <a:xfrm>
            <a:off x="10293840" y="3409200"/>
            <a:ext cx="850320" cy="229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dadad"/>
          </a:solidFill>
          <a:ln w="9525">
            <a:solidFill>
              <a:srgbClr val="30303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Google Shape;607;p5"/>
          <p:cNvSpPr/>
          <p:nvPr/>
        </p:nvSpPr>
        <p:spPr>
          <a:xfrm>
            <a:off x="5759280" y="4458240"/>
            <a:ext cx="55364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Восстановление голограммы: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Google Shape;608;p5"/>
          <p:cNvSpPr/>
          <p:nvPr/>
        </p:nvSpPr>
        <p:spPr>
          <a:xfrm>
            <a:off x="5502600" y="6833880"/>
            <a:ext cx="6050160" cy="60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adadad"/>
                </a:solidFill>
                <a:latin typeface="Arial"/>
                <a:ea typeface="Arial"/>
              </a:rPr>
              <a:t>Расходящаяся волна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adadad"/>
                </a:solidFill>
                <a:latin typeface="Arial"/>
                <a:ea typeface="Arial"/>
              </a:rPr>
              <a:t>образует мнимое изображение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81" name="Google Shape;609;p5"/>
          <p:cNvSpPr/>
          <p:nvPr/>
        </p:nvSpPr>
        <p:spPr>
          <a:xfrm>
            <a:off x="9652320" y="5940000"/>
            <a:ext cx="353160" cy="9424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adadad"/>
          </a:solidFill>
          <a:ln w="9525">
            <a:solidFill>
              <a:srgbClr val="30303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Google Shape;610;p5"/>
          <p:cNvSpPr/>
          <p:nvPr/>
        </p:nvSpPr>
        <p:spPr>
          <a:xfrm>
            <a:off x="10180440" y="6484320"/>
            <a:ext cx="3843360" cy="60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adadad"/>
                </a:solidFill>
                <a:latin typeface="Arial"/>
                <a:ea typeface="Arial"/>
              </a:rPr>
              <a:t>Сходящаяся волна образует действительное изображение.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383" name="Google Shape;611;p5" descr=""/>
          <p:cNvPicPr/>
          <p:nvPr/>
        </p:nvPicPr>
        <p:blipFill>
          <a:blip r:embed="rId6"/>
          <a:stretch/>
        </p:blipFill>
        <p:spPr>
          <a:xfrm>
            <a:off x="5577840" y="5225760"/>
            <a:ext cx="7132680" cy="747360"/>
          </a:xfrm>
          <a:prstGeom prst="rect">
            <a:avLst/>
          </a:prstGeom>
          <a:ln w="0">
            <a:noFill/>
          </a:ln>
        </p:spPr>
      </p:pic>
      <p:sp>
        <p:nvSpPr>
          <p:cNvPr id="384" name="Google Shape;612;p5"/>
          <p:cNvSpPr/>
          <p:nvPr/>
        </p:nvSpPr>
        <p:spPr>
          <a:xfrm>
            <a:off x="11872440" y="5973840"/>
            <a:ext cx="353160" cy="63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adadad"/>
          </a:solidFill>
          <a:ln w="9525">
            <a:solidFill>
              <a:srgbClr val="30303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Google Shape;613;p5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"/>
          <p:cNvSpPr txBox="1"/>
          <p:nvPr/>
        </p:nvSpPr>
        <p:spPr>
          <a:xfrm>
            <a:off x="1394460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2853CB64-1B20-4130-B87B-67B7749D6F03}" type="slidenum">
              <a:rPr b="0" lang="en-US" sz="2400" spc="-1" strike="noStrike">
                <a:latin typeface="Times New Roman"/>
              </a:rPr>
              <a:t>5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620;p6"/>
          <p:cNvSpPr/>
          <p:nvPr/>
        </p:nvSpPr>
        <p:spPr>
          <a:xfrm>
            <a:off x="785880" y="159840"/>
            <a:ext cx="12338640" cy="92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  <a:ea typeface="Arial"/>
              </a:rPr>
              <a:t>Оборудование для создания голограммы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388" name="Google Shape;621;p6" descr=""/>
          <p:cNvPicPr/>
          <p:nvPr/>
        </p:nvPicPr>
        <p:blipFill>
          <a:blip r:embed="rId1"/>
          <a:srcRect l="9669" t="23058" r="15071" b="33386"/>
          <a:stretch/>
        </p:blipFill>
        <p:spPr>
          <a:xfrm>
            <a:off x="4978080" y="1164960"/>
            <a:ext cx="3152160" cy="3603960"/>
          </a:xfrm>
          <a:prstGeom prst="rect">
            <a:avLst/>
          </a:prstGeom>
          <a:ln w="0">
            <a:noFill/>
          </a:ln>
        </p:spPr>
      </p:pic>
      <p:pic>
        <p:nvPicPr>
          <p:cNvPr id="389" name="Google Shape;623;p6" descr=""/>
          <p:cNvPicPr/>
          <p:nvPr/>
        </p:nvPicPr>
        <p:blipFill>
          <a:blip r:embed="rId2"/>
          <a:stretch/>
        </p:blipFill>
        <p:spPr>
          <a:xfrm>
            <a:off x="943560" y="4253760"/>
            <a:ext cx="1922400" cy="2782800"/>
          </a:xfrm>
          <a:prstGeom prst="rect">
            <a:avLst/>
          </a:prstGeom>
          <a:ln w="0">
            <a:noFill/>
          </a:ln>
        </p:spPr>
      </p:pic>
      <p:pic>
        <p:nvPicPr>
          <p:cNvPr id="390" name="Google Shape;624;p6" descr=""/>
          <p:cNvPicPr/>
          <p:nvPr/>
        </p:nvPicPr>
        <p:blipFill>
          <a:blip r:embed="rId3"/>
          <a:stretch/>
        </p:blipFill>
        <p:spPr>
          <a:xfrm>
            <a:off x="2867040" y="4273560"/>
            <a:ext cx="1922400" cy="2783160"/>
          </a:xfrm>
          <a:prstGeom prst="rect">
            <a:avLst/>
          </a:prstGeom>
          <a:ln w="0">
            <a:noFill/>
          </a:ln>
        </p:spPr>
      </p:pic>
      <p:pic>
        <p:nvPicPr>
          <p:cNvPr id="391" name="Google Shape;625;p6" descr=""/>
          <p:cNvPicPr/>
          <p:nvPr/>
        </p:nvPicPr>
        <p:blipFill>
          <a:blip r:embed="rId4"/>
          <a:stretch/>
        </p:blipFill>
        <p:spPr>
          <a:xfrm>
            <a:off x="943560" y="1101600"/>
            <a:ext cx="3850920" cy="3151800"/>
          </a:xfrm>
          <a:prstGeom prst="rect">
            <a:avLst/>
          </a:prstGeom>
          <a:ln w="0">
            <a:noFill/>
          </a:ln>
        </p:spPr>
      </p:pic>
      <p:sp>
        <p:nvSpPr>
          <p:cNvPr id="392" name="Google Shape;626;p6"/>
          <p:cNvSpPr/>
          <p:nvPr/>
        </p:nvSpPr>
        <p:spPr>
          <a:xfrm>
            <a:off x="4908240" y="4872960"/>
            <a:ext cx="3292200" cy="73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Голографическая пластинка ПФГ-03М (5000 шт./мм)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3" name="Google Shape;627;p6"/>
          <p:cNvSpPr/>
          <p:nvPr/>
        </p:nvSpPr>
        <p:spPr>
          <a:xfrm>
            <a:off x="8686800" y="6629400"/>
            <a:ext cx="502236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Установка для записи голограммы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4" name="Google Shape;628;p6"/>
          <p:cNvSpPr/>
          <p:nvPr/>
        </p:nvSpPr>
        <p:spPr>
          <a:xfrm>
            <a:off x="785880" y="7057440"/>
            <a:ext cx="213876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Проявитель OD1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Google Shape;629;p6"/>
          <p:cNvSpPr/>
          <p:nvPr/>
        </p:nvSpPr>
        <p:spPr>
          <a:xfrm>
            <a:off x="2848320" y="7057440"/>
            <a:ext cx="74120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adadad"/>
                </a:solidFill>
                <a:latin typeface="Arial"/>
                <a:ea typeface="Arial"/>
              </a:rPr>
              <a:t>Тиосульфатный фотографический закрепитель (фиксаж)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Google Shape;630;p6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PlaceHolder 1"/>
          <p:cNvSpPr>
            <a:spLocks noGrp="1"/>
          </p:cNvSpPr>
          <p:nvPr>
            <p:ph type="sldNum" idx="16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1027892-D7C2-4DA1-8603-5AE0DF67B3E3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  <p:pic>
        <p:nvPicPr>
          <p:cNvPr id="398" name="" descr=""/>
          <p:cNvPicPr/>
          <p:nvPr/>
        </p:nvPicPr>
        <p:blipFill>
          <a:blip r:embed="rId5"/>
          <a:stretch/>
        </p:blipFill>
        <p:spPr>
          <a:xfrm>
            <a:off x="8229600" y="914400"/>
            <a:ext cx="4599360" cy="5486400"/>
          </a:xfrm>
          <a:prstGeom prst="rect">
            <a:avLst/>
          </a:prstGeom>
          <a:ln w="0">
            <a:noFill/>
          </a:ln>
        </p:spPr>
      </p:pic>
      <p:sp>
        <p:nvSpPr>
          <p:cNvPr id="399" name=""/>
          <p:cNvSpPr txBox="1"/>
          <p:nvPr/>
        </p:nvSpPr>
        <p:spPr>
          <a:xfrm>
            <a:off x="1417320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361EE52F-E83B-42A5-958F-4CB5CA9345D8}" type="slidenum">
              <a:rPr b="0" lang="en-US" sz="2400" spc="-1" strike="noStrike">
                <a:latin typeface="Times New Roman"/>
              </a:rPr>
              <a:t>6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637;p7"/>
          <p:cNvSpPr/>
          <p:nvPr/>
        </p:nvSpPr>
        <p:spPr>
          <a:xfrm>
            <a:off x="649800" y="537480"/>
            <a:ext cx="7454880" cy="128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4000" spc="-1" strike="noStrike">
                <a:solidFill>
                  <a:srgbClr val="f5f0f0"/>
                </a:solidFill>
                <a:latin typeface="Merriweather"/>
                <a:ea typeface="Merriweather"/>
              </a:rPr>
              <a:t>Экспериментальная методика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01" name="Google Shape;638;p7"/>
          <p:cNvSpPr/>
          <p:nvPr/>
        </p:nvSpPr>
        <p:spPr>
          <a:xfrm>
            <a:off x="880560" y="2126520"/>
            <a:ext cx="21960" cy="4985280"/>
          </a:xfrm>
          <a:prstGeom prst="roundRect">
            <a:avLst>
              <a:gd name="adj" fmla="val 37675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Google Shape;639;p7"/>
          <p:cNvSpPr/>
          <p:nvPr/>
        </p:nvSpPr>
        <p:spPr>
          <a:xfrm>
            <a:off x="1088280" y="2345760"/>
            <a:ext cx="614160" cy="21960"/>
          </a:xfrm>
          <a:prstGeom prst="roundRect">
            <a:avLst>
              <a:gd name="adj" fmla="val 37675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Google Shape;640;p7"/>
          <p:cNvSpPr/>
          <p:nvPr/>
        </p:nvSpPr>
        <p:spPr>
          <a:xfrm>
            <a:off x="649800" y="2126520"/>
            <a:ext cx="460800" cy="46080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04" name="Google Shape;641;p7" descr="preencoded.png"/>
          <p:cNvPicPr/>
          <p:nvPr/>
        </p:nvPicPr>
        <p:blipFill>
          <a:blip r:embed="rId1"/>
          <a:stretch/>
        </p:blipFill>
        <p:spPr>
          <a:xfrm>
            <a:off x="726840" y="2165040"/>
            <a:ext cx="306720" cy="383760"/>
          </a:xfrm>
          <a:prstGeom prst="rect">
            <a:avLst/>
          </a:prstGeom>
          <a:ln w="0">
            <a:noFill/>
          </a:ln>
        </p:spPr>
      </p:pic>
      <p:sp>
        <p:nvSpPr>
          <p:cNvPr id="405" name="Google Shape;642;p7"/>
          <p:cNvSpPr/>
          <p:nvPr/>
        </p:nvSpPr>
        <p:spPr>
          <a:xfrm>
            <a:off x="1905840" y="2197080"/>
            <a:ext cx="2968560" cy="31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Подготовка реактивов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06" name="Google Shape;643;p7"/>
          <p:cNvSpPr/>
          <p:nvPr/>
        </p:nvSpPr>
        <p:spPr>
          <a:xfrm>
            <a:off x="1088280" y="3925800"/>
            <a:ext cx="614160" cy="21960"/>
          </a:xfrm>
          <a:prstGeom prst="roundRect">
            <a:avLst>
              <a:gd name="adj" fmla="val 37675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Google Shape;644;p7"/>
          <p:cNvSpPr/>
          <p:nvPr/>
        </p:nvSpPr>
        <p:spPr>
          <a:xfrm>
            <a:off x="649800" y="3706560"/>
            <a:ext cx="460800" cy="46080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08" name="Google Shape;645;p7" descr="preencoded.png"/>
          <p:cNvPicPr/>
          <p:nvPr/>
        </p:nvPicPr>
        <p:blipFill>
          <a:blip r:embed="rId2"/>
          <a:stretch/>
        </p:blipFill>
        <p:spPr>
          <a:xfrm>
            <a:off x="726840" y="3745080"/>
            <a:ext cx="306720" cy="383760"/>
          </a:xfrm>
          <a:prstGeom prst="rect">
            <a:avLst/>
          </a:prstGeom>
          <a:ln w="0">
            <a:noFill/>
          </a:ln>
        </p:spPr>
      </p:pic>
      <p:sp>
        <p:nvSpPr>
          <p:cNvPr id="409" name="Google Shape;646;p7"/>
          <p:cNvSpPr/>
          <p:nvPr/>
        </p:nvSpPr>
        <p:spPr>
          <a:xfrm>
            <a:off x="1905840" y="3777120"/>
            <a:ext cx="2966040" cy="31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Подготовка установки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10" name="Google Shape;647;p7"/>
          <p:cNvSpPr/>
          <p:nvPr/>
        </p:nvSpPr>
        <p:spPr>
          <a:xfrm>
            <a:off x="1088280" y="5833800"/>
            <a:ext cx="614160" cy="21960"/>
          </a:xfrm>
          <a:prstGeom prst="roundRect">
            <a:avLst>
              <a:gd name="adj" fmla="val 37675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Google Shape;648;p7"/>
          <p:cNvSpPr/>
          <p:nvPr/>
        </p:nvSpPr>
        <p:spPr>
          <a:xfrm>
            <a:off x="649800" y="5614560"/>
            <a:ext cx="460800" cy="46080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12" name="Google Shape;649;p7" descr="preencoded.png"/>
          <p:cNvPicPr/>
          <p:nvPr/>
        </p:nvPicPr>
        <p:blipFill>
          <a:blip r:embed="rId3"/>
          <a:stretch/>
        </p:blipFill>
        <p:spPr>
          <a:xfrm>
            <a:off x="726840" y="5653080"/>
            <a:ext cx="306720" cy="383760"/>
          </a:xfrm>
          <a:prstGeom prst="rect">
            <a:avLst/>
          </a:prstGeom>
          <a:ln w="0">
            <a:noFill/>
          </a:ln>
        </p:spPr>
      </p:pic>
      <p:sp>
        <p:nvSpPr>
          <p:cNvPr id="413" name="Google Shape;650;p7"/>
          <p:cNvSpPr/>
          <p:nvPr/>
        </p:nvSpPr>
        <p:spPr>
          <a:xfrm>
            <a:off x="1905840" y="5685120"/>
            <a:ext cx="2610360" cy="31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e2e6e9"/>
                </a:solidFill>
                <a:latin typeface="Merriweather"/>
                <a:ea typeface="Merriweather"/>
              </a:rPr>
              <a:t>Запись голограммы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414" name="Google Shape;651;p7" descr=""/>
          <p:cNvPicPr/>
          <p:nvPr/>
        </p:nvPicPr>
        <p:blipFill>
          <a:blip r:embed="rId4"/>
          <a:stretch/>
        </p:blipFill>
        <p:spPr>
          <a:xfrm>
            <a:off x="6243840" y="954360"/>
            <a:ext cx="7579080" cy="5684040"/>
          </a:xfrm>
          <a:prstGeom prst="rect">
            <a:avLst/>
          </a:prstGeom>
          <a:ln w="0">
            <a:noFill/>
          </a:ln>
        </p:spPr>
      </p:pic>
      <p:sp>
        <p:nvSpPr>
          <p:cNvPr id="415" name="Google Shape;652;p7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PlaceHolder 1"/>
          <p:cNvSpPr>
            <a:spLocks noGrp="1"/>
          </p:cNvSpPr>
          <p:nvPr>
            <p:ph type="sldNum" idx="17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CC246A4-EBE1-4BED-B492-11F1D985B1EA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17" name=""/>
          <p:cNvSpPr txBox="1"/>
          <p:nvPr/>
        </p:nvSpPr>
        <p:spPr>
          <a:xfrm>
            <a:off x="1417320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0BE497FD-8468-40B3-883A-06141AA8BAB3}" type="slidenum">
              <a:rPr b="0" lang="en-US" sz="2400" spc="-1" strike="noStrike">
                <a:latin typeface="Times New Roman"/>
              </a:rPr>
              <a:t>6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659;p8"/>
          <p:cNvSpPr/>
          <p:nvPr/>
        </p:nvSpPr>
        <p:spPr>
          <a:xfrm>
            <a:off x="7166880" y="302040"/>
            <a:ext cx="7415640" cy="12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3850" spc="-1" strike="noStrike">
                <a:solidFill>
                  <a:srgbClr val="f5f0f0"/>
                </a:solidFill>
                <a:latin typeface="Merriweather"/>
                <a:ea typeface="Merriweather"/>
              </a:rPr>
              <a:t>Результаты экспериментов с записью.</a:t>
            </a:r>
            <a:endParaRPr b="0" lang="en-US" sz="3850" spc="-1" strike="noStrike">
              <a:latin typeface="Arial"/>
            </a:endParaRPr>
          </a:p>
        </p:txBody>
      </p:sp>
      <p:sp>
        <p:nvSpPr>
          <p:cNvPr id="419" name="Google Shape;660;p8"/>
          <p:cNvSpPr/>
          <p:nvPr/>
        </p:nvSpPr>
        <p:spPr>
          <a:xfrm>
            <a:off x="7166880" y="1832400"/>
            <a:ext cx="3609000" cy="3040560"/>
          </a:xfrm>
          <a:prstGeom prst="roundRect">
            <a:avLst>
              <a:gd name="adj" fmla="val 2727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Google Shape;661;p8"/>
          <p:cNvSpPr/>
          <p:nvPr/>
        </p:nvSpPr>
        <p:spPr>
          <a:xfrm>
            <a:off x="7372080" y="2037240"/>
            <a:ext cx="3198960" cy="61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600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Оптимальное расположение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21" name="Google Shape;662;p8"/>
          <p:cNvSpPr/>
          <p:nvPr/>
        </p:nvSpPr>
        <p:spPr>
          <a:xfrm>
            <a:off x="7372080" y="2772720"/>
            <a:ext cx="3198960" cy="141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e2e6e9"/>
                </a:solidFill>
                <a:latin typeface="Merriweather"/>
                <a:ea typeface="Merriweather"/>
              </a:rPr>
              <a:t>Удалось записать голограмму только первым способом: пластинка над объектом, эмульсией к нему.</a:t>
            </a:r>
            <a:endParaRPr b="0" lang="en-US" sz="1550" spc="-1" strike="noStrike">
              <a:latin typeface="Arial"/>
            </a:endParaRPr>
          </a:p>
        </p:txBody>
      </p:sp>
      <p:sp>
        <p:nvSpPr>
          <p:cNvPr id="422" name="Google Shape;663;p8"/>
          <p:cNvSpPr/>
          <p:nvPr/>
        </p:nvSpPr>
        <p:spPr>
          <a:xfrm>
            <a:off x="10973880" y="1832400"/>
            <a:ext cx="3609000" cy="3040560"/>
          </a:xfrm>
          <a:prstGeom prst="roundRect">
            <a:avLst>
              <a:gd name="adj" fmla="val 2727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Google Shape;664;p8"/>
          <p:cNvSpPr/>
          <p:nvPr/>
        </p:nvSpPr>
        <p:spPr>
          <a:xfrm>
            <a:off x="11178720" y="2037240"/>
            <a:ext cx="3198960" cy="61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600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Проблемы с экспозицией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24" name="Google Shape;665;p8"/>
          <p:cNvSpPr/>
          <p:nvPr/>
        </p:nvSpPr>
        <p:spPr>
          <a:xfrm>
            <a:off x="11178720" y="2671560"/>
            <a:ext cx="3198960" cy="18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e2e6e9"/>
                </a:solidFill>
                <a:latin typeface="Merriweather"/>
                <a:ea typeface="Merriweather"/>
              </a:rPr>
              <a:t>Лазер засвечивал пластину при близком расположении. Увеличение расстояния требовало увеличения времени экспозиции, что приводило к засветке.</a:t>
            </a:r>
            <a:endParaRPr b="0" lang="en-US" sz="1550" spc="-1" strike="noStrike">
              <a:latin typeface="Arial"/>
            </a:endParaRPr>
          </a:p>
        </p:txBody>
      </p:sp>
      <p:sp>
        <p:nvSpPr>
          <p:cNvPr id="425" name="Google Shape;666;p8"/>
          <p:cNvSpPr/>
          <p:nvPr/>
        </p:nvSpPr>
        <p:spPr>
          <a:xfrm>
            <a:off x="7166880" y="5070960"/>
            <a:ext cx="7415640" cy="1784160"/>
          </a:xfrm>
          <a:prstGeom prst="roundRect">
            <a:avLst>
              <a:gd name="adj" fmla="val 4646"/>
            </a:avLst>
          </a:prstGeom>
          <a:solidFill>
            <a:srgbClr val="003180"/>
          </a:solidFill>
          <a:ln w="9525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Google Shape;667;p8"/>
          <p:cNvSpPr/>
          <p:nvPr/>
        </p:nvSpPr>
        <p:spPr>
          <a:xfrm>
            <a:off x="7372080" y="5276160"/>
            <a:ext cx="4017600" cy="30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600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Влияние фона и когерентности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27" name="Google Shape;668;p8"/>
          <p:cNvSpPr/>
          <p:nvPr/>
        </p:nvSpPr>
        <p:spPr>
          <a:xfrm>
            <a:off x="7372080" y="5703120"/>
            <a:ext cx="7005960" cy="94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8000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e2e6e9"/>
                </a:solidFill>
                <a:latin typeface="Merriweather"/>
                <a:ea typeface="Merriweather"/>
              </a:rPr>
              <a:t>Проверялось влияние заднего фона (белый/чёрный, закрытый) и радиуса когерентности лазера (уменьшение расстояния между объектом и пластиной).</a:t>
            </a:r>
            <a:endParaRPr b="0" lang="en-US" sz="1550" spc="-1" strike="noStrike">
              <a:latin typeface="Arial"/>
            </a:endParaRPr>
          </a:p>
        </p:txBody>
      </p:sp>
      <p:pic>
        <p:nvPicPr>
          <p:cNvPr id="428" name="Google Shape;669;p8" descr=""/>
          <p:cNvPicPr/>
          <p:nvPr/>
        </p:nvPicPr>
        <p:blipFill>
          <a:blip r:embed="rId1"/>
          <a:stretch/>
        </p:blipFill>
        <p:spPr>
          <a:xfrm>
            <a:off x="3835440" y="409320"/>
            <a:ext cx="2532960" cy="2228760"/>
          </a:xfrm>
          <a:prstGeom prst="rect">
            <a:avLst/>
          </a:prstGeom>
          <a:ln w="0">
            <a:noFill/>
          </a:ln>
        </p:spPr>
      </p:pic>
      <p:pic>
        <p:nvPicPr>
          <p:cNvPr id="429" name="Google Shape;670;p8" descr=""/>
          <p:cNvPicPr/>
          <p:nvPr/>
        </p:nvPicPr>
        <p:blipFill>
          <a:blip r:embed="rId2"/>
          <a:stretch/>
        </p:blipFill>
        <p:spPr>
          <a:xfrm>
            <a:off x="0" y="409320"/>
            <a:ext cx="3834720" cy="2228760"/>
          </a:xfrm>
          <a:prstGeom prst="rect">
            <a:avLst/>
          </a:prstGeom>
          <a:ln w="0">
            <a:noFill/>
          </a:ln>
        </p:spPr>
      </p:pic>
      <p:pic>
        <p:nvPicPr>
          <p:cNvPr id="430" name="Google Shape;671;p8" descr=""/>
          <p:cNvPicPr/>
          <p:nvPr/>
        </p:nvPicPr>
        <p:blipFill>
          <a:blip r:embed="rId3"/>
          <a:stretch/>
        </p:blipFill>
        <p:spPr>
          <a:xfrm>
            <a:off x="0" y="2638800"/>
            <a:ext cx="3315600" cy="2636640"/>
          </a:xfrm>
          <a:prstGeom prst="rect">
            <a:avLst/>
          </a:prstGeom>
          <a:ln w="0">
            <a:noFill/>
          </a:ln>
        </p:spPr>
      </p:pic>
      <p:pic>
        <p:nvPicPr>
          <p:cNvPr id="431" name="Google Shape;672;p8" descr=""/>
          <p:cNvPicPr/>
          <p:nvPr/>
        </p:nvPicPr>
        <p:blipFill>
          <a:blip r:embed="rId4"/>
          <a:srcRect l="0" t="7067" r="4904" b="7708"/>
          <a:stretch/>
        </p:blipFill>
        <p:spPr>
          <a:xfrm>
            <a:off x="0" y="5276160"/>
            <a:ext cx="2415240" cy="2166120"/>
          </a:xfrm>
          <a:prstGeom prst="rect">
            <a:avLst/>
          </a:prstGeom>
          <a:ln w="0">
            <a:noFill/>
          </a:ln>
        </p:spPr>
      </p:pic>
      <p:pic>
        <p:nvPicPr>
          <p:cNvPr id="432" name="Google Shape;673;p8" descr=""/>
          <p:cNvPicPr/>
          <p:nvPr/>
        </p:nvPicPr>
        <p:blipFill>
          <a:blip r:embed="rId5"/>
          <a:srcRect l="-1536" t="2715" r="3612" b="6395"/>
          <a:stretch/>
        </p:blipFill>
        <p:spPr>
          <a:xfrm>
            <a:off x="4313160" y="5276160"/>
            <a:ext cx="2329560" cy="2166120"/>
          </a:xfrm>
          <a:prstGeom prst="rect">
            <a:avLst/>
          </a:prstGeom>
          <a:ln w="0">
            <a:noFill/>
          </a:ln>
        </p:spPr>
      </p:pic>
      <p:pic>
        <p:nvPicPr>
          <p:cNvPr id="433" name="Google Shape;674;p8" descr=""/>
          <p:cNvPicPr/>
          <p:nvPr/>
        </p:nvPicPr>
        <p:blipFill>
          <a:blip r:embed="rId6"/>
          <a:srcRect l="3619" t="0" r="4035" b="0"/>
          <a:stretch/>
        </p:blipFill>
        <p:spPr>
          <a:xfrm>
            <a:off x="2375280" y="5276160"/>
            <a:ext cx="2012040" cy="2166120"/>
          </a:xfrm>
          <a:prstGeom prst="rect">
            <a:avLst/>
          </a:prstGeom>
          <a:ln w="0">
            <a:noFill/>
          </a:ln>
        </p:spPr>
      </p:pic>
      <p:sp>
        <p:nvSpPr>
          <p:cNvPr id="434" name="Google Shape;675;p8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35" name="Google Shape;676;p8" descr=""/>
          <p:cNvPicPr/>
          <p:nvPr/>
        </p:nvPicPr>
        <p:blipFill>
          <a:blip r:embed="rId7"/>
          <a:srcRect l="0" t="17535" r="0" b="0"/>
          <a:stretch/>
        </p:blipFill>
        <p:spPr>
          <a:xfrm>
            <a:off x="3314880" y="2658960"/>
            <a:ext cx="3053520" cy="2616840"/>
          </a:xfrm>
          <a:prstGeom prst="rect">
            <a:avLst/>
          </a:prstGeom>
          <a:ln w="0">
            <a:noFill/>
          </a:ln>
        </p:spPr>
      </p:pic>
      <p:sp>
        <p:nvSpPr>
          <p:cNvPr id="436" name="PlaceHolder 1"/>
          <p:cNvSpPr>
            <a:spLocks noGrp="1"/>
          </p:cNvSpPr>
          <p:nvPr>
            <p:ph type="sldNum" idx="18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ED7169F-E87C-49A2-9C65-79F459E98612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37" name=""/>
          <p:cNvSpPr txBox="1"/>
          <p:nvPr/>
        </p:nvSpPr>
        <p:spPr>
          <a:xfrm>
            <a:off x="1417320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4A227DC2-66F2-4974-A3C7-94F2853F5313}" type="slidenum">
              <a:rPr b="0" lang="en-US" sz="2400" spc="-1" strike="noStrike">
                <a:latin typeface="Times New Roman"/>
              </a:rPr>
              <a:t>6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683;p9"/>
          <p:cNvSpPr/>
          <p:nvPr/>
        </p:nvSpPr>
        <p:spPr>
          <a:xfrm>
            <a:off x="863640" y="513360"/>
            <a:ext cx="9653040" cy="6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4350" spc="-1" strike="noStrike">
                <a:solidFill>
                  <a:srgbClr val="f5f0f0"/>
                </a:solidFill>
                <a:latin typeface="Merriweather"/>
                <a:ea typeface="Merriweather"/>
              </a:rPr>
              <a:t>Описание реализации симуляции</a:t>
            </a:r>
            <a:endParaRPr b="0" lang="en-US" sz="4350" spc="-1" strike="noStrike">
              <a:latin typeface="Arial"/>
            </a:endParaRPr>
          </a:p>
        </p:txBody>
      </p:sp>
      <p:sp>
        <p:nvSpPr>
          <p:cNvPr id="439" name="Google Shape;684;p9"/>
          <p:cNvSpPr/>
          <p:nvPr/>
        </p:nvSpPr>
        <p:spPr>
          <a:xfrm>
            <a:off x="1836000" y="2264040"/>
            <a:ext cx="311328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150" spc="-1" strike="noStrike">
                <a:solidFill>
                  <a:srgbClr val="e2e6e9"/>
                </a:solidFill>
                <a:latin typeface="Merriweather"/>
                <a:ea typeface="Merriweather"/>
              </a:rPr>
              <a:t>Генерация геометрии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440" name="Google Shape;685;p9"/>
          <p:cNvSpPr/>
          <p:nvPr/>
        </p:nvSpPr>
        <p:spPr>
          <a:xfrm>
            <a:off x="1836000" y="2923920"/>
            <a:ext cx="3112920" cy="11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Модуль geometry,</a:t>
            </a:r>
            <a:br>
              <a:rPr sz="1700"/>
            </a:b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Задание формы и сетки объекта</a:t>
            </a:r>
            <a:endParaRPr b="0" lang="en-US" sz="1700" spc="-1" strike="noStrike">
              <a:latin typeface="Arial"/>
            </a:endParaRPr>
          </a:p>
        </p:txBody>
      </p:sp>
      <p:pic>
        <p:nvPicPr>
          <p:cNvPr id="441" name="Google Shape;686;p9" descr="preencoded.png"/>
          <p:cNvPicPr/>
          <p:nvPr/>
        </p:nvPicPr>
        <p:blipFill>
          <a:blip r:embed="rId1"/>
          <a:stretch/>
        </p:blipFill>
        <p:spPr>
          <a:xfrm>
            <a:off x="5283000" y="2651760"/>
            <a:ext cx="4063680" cy="4063680"/>
          </a:xfrm>
          <a:prstGeom prst="rect">
            <a:avLst/>
          </a:prstGeom>
          <a:ln w="0">
            <a:noFill/>
          </a:ln>
        </p:spPr>
      </p:pic>
      <p:pic>
        <p:nvPicPr>
          <p:cNvPr id="442" name="Google Shape;687;p9" descr="preencoded.png"/>
          <p:cNvPicPr/>
          <p:nvPr/>
        </p:nvPicPr>
        <p:blipFill>
          <a:blip r:embed="rId2"/>
          <a:stretch/>
        </p:blipFill>
        <p:spPr>
          <a:xfrm>
            <a:off x="6330960" y="3312360"/>
            <a:ext cx="331560" cy="414720"/>
          </a:xfrm>
          <a:prstGeom prst="rect">
            <a:avLst/>
          </a:prstGeom>
          <a:ln w="0">
            <a:noFill/>
          </a:ln>
        </p:spPr>
      </p:pic>
      <p:sp>
        <p:nvSpPr>
          <p:cNvPr id="443" name="Google Shape;688;p9"/>
          <p:cNvSpPr/>
          <p:nvPr/>
        </p:nvSpPr>
        <p:spPr>
          <a:xfrm>
            <a:off x="9680400" y="2086560"/>
            <a:ext cx="282852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150" spc="-1" strike="noStrike">
                <a:solidFill>
                  <a:srgbClr val="e2e6e9"/>
                </a:solidFill>
                <a:latin typeface="Merriweather"/>
                <a:ea typeface="Merriweather"/>
              </a:rPr>
              <a:t>Запись голограммы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444" name="Google Shape;689;p9"/>
          <p:cNvSpPr/>
          <p:nvPr/>
        </p:nvSpPr>
        <p:spPr>
          <a:xfrm>
            <a:off x="9667800" y="2780280"/>
            <a:ext cx="3439080" cy="15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Модуль hologram_prep,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расчёт интерференционной картины</a:t>
            </a:r>
            <a:endParaRPr b="0" lang="en-US" sz="1700" spc="-1" strike="noStrike">
              <a:latin typeface="Arial"/>
            </a:endParaRPr>
          </a:p>
        </p:txBody>
      </p:sp>
      <p:pic>
        <p:nvPicPr>
          <p:cNvPr id="445" name="Google Shape;690;p9" descr="preencoded.png"/>
          <p:cNvPicPr/>
          <p:nvPr/>
        </p:nvPicPr>
        <p:blipFill>
          <a:blip r:embed="rId3"/>
          <a:stretch/>
        </p:blipFill>
        <p:spPr>
          <a:xfrm>
            <a:off x="5283000" y="2651760"/>
            <a:ext cx="4063680" cy="4063680"/>
          </a:xfrm>
          <a:prstGeom prst="rect">
            <a:avLst/>
          </a:prstGeom>
          <a:ln w="0">
            <a:noFill/>
          </a:ln>
        </p:spPr>
      </p:pic>
      <p:pic>
        <p:nvPicPr>
          <p:cNvPr id="446" name="Google Shape;691;p9" descr="preencoded.png"/>
          <p:cNvPicPr/>
          <p:nvPr/>
        </p:nvPicPr>
        <p:blipFill>
          <a:blip r:embed="rId4"/>
          <a:stretch/>
        </p:blipFill>
        <p:spPr>
          <a:xfrm>
            <a:off x="8312760" y="3658320"/>
            <a:ext cx="331560" cy="414720"/>
          </a:xfrm>
          <a:prstGeom prst="rect">
            <a:avLst/>
          </a:prstGeom>
          <a:ln w="0">
            <a:noFill/>
          </a:ln>
        </p:spPr>
      </p:pic>
      <p:sp>
        <p:nvSpPr>
          <p:cNvPr id="447" name="Google Shape;692;p9"/>
          <p:cNvSpPr/>
          <p:nvPr/>
        </p:nvSpPr>
        <p:spPr>
          <a:xfrm>
            <a:off x="9680400" y="5032440"/>
            <a:ext cx="4085280" cy="6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150" spc="-1" strike="noStrike">
                <a:solidFill>
                  <a:srgbClr val="e2e6e9"/>
                </a:solidFill>
                <a:latin typeface="Merriweather"/>
                <a:ea typeface="Merriweather"/>
              </a:rPr>
              <a:t>Восстановление изображения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448" name="Google Shape;693;p9"/>
          <p:cNvSpPr/>
          <p:nvPr/>
        </p:nvSpPr>
        <p:spPr>
          <a:xfrm>
            <a:off x="9680400" y="5859720"/>
            <a:ext cx="4085280" cy="14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Модуль calculate_visible_field,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восстанавливает видимое изображение</a:t>
            </a:r>
            <a:endParaRPr b="0" lang="en-US" sz="1700" spc="-1" strike="noStrike">
              <a:latin typeface="Arial"/>
            </a:endParaRPr>
          </a:p>
        </p:txBody>
      </p:sp>
      <p:pic>
        <p:nvPicPr>
          <p:cNvPr id="449" name="Google Shape;694;p9" descr="preencoded.png"/>
          <p:cNvPicPr/>
          <p:nvPr/>
        </p:nvPicPr>
        <p:blipFill>
          <a:blip r:embed="rId5"/>
          <a:stretch/>
        </p:blipFill>
        <p:spPr>
          <a:xfrm>
            <a:off x="5283000" y="2651760"/>
            <a:ext cx="4063680" cy="4063680"/>
          </a:xfrm>
          <a:prstGeom prst="rect">
            <a:avLst/>
          </a:prstGeom>
          <a:ln w="0">
            <a:noFill/>
          </a:ln>
        </p:spPr>
      </p:pic>
      <p:pic>
        <p:nvPicPr>
          <p:cNvPr id="450" name="Google Shape;695;p9" descr="preencoded.png"/>
          <p:cNvPicPr/>
          <p:nvPr/>
        </p:nvPicPr>
        <p:blipFill>
          <a:blip r:embed="rId6"/>
          <a:stretch/>
        </p:blipFill>
        <p:spPr>
          <a:xfrm>
            <a:off x="7966800" y="5639760"/>
            <a:ext cx="331560" cy="414720"/>
          </a:xfrm>
          <a:prstGeom prst="rect">
            <a:avLst/>
          </a:prstGeom>
          <a:ln w="0">
            <a:noFill/>
          </a:ln>
        </p:spPr>
      </p:pic>
      <p:sp>
        <p:nvSpPr>
          <p:cNvPr id="451" name="Google Shape;696;p9"/>
          <p:cNvSpPr/>
          <p:nvPr/>
        </p:nvSpPr>
        <p:spPr>
          <a:xfrm>
            <a:off x="2172960" y="5205960"/>
            <a:ext cx="2775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25000"/>
              </a:lnSpc>
              <a:buNone/>
              <a:tabLst>
                <a:tab algn="l" pos="0"/>
              </a:tabLst>
            </a:pPr>
            <a:r>
              <a:rPr b="0" lang="en-US" sz="2150" spc="-1" strike="noStrike">
                <a:solidFill>
                  <a:srgbClr val="e2e6e9"/>
                </a:solidFill>
                <a:latin typeface="Merriweather"/>
                <a:ea typeface="Merriweather"/>
              </a:rPr>
              <a:t>Визуализация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452" name="Google Shape;697;p9"/>
          <p:cNvSpPr/>
          <p:nvPr/>
        </p:nvSpPr>
        <p:spPr>
          <a:xfrm>
            <a:off x="863640" y="5686200"/>
            <a:ext cx="4085280" cy="14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Используется библиотека OpenGL,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6100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отображает рассчитанную картину</a:t>
            </a:r>
            <a:endParaRPr b="0" lang="en-US" sz="1700" spc="-1" strike="noStrike">
              <a:latin typeface="Arial"/>
            </a:endParaRPr>
          </a:p>
        </p:txBody>
      </p:sp>
      <p:pic>
        <p:nvPicPr>
          <p:cNvPr id="453" name="Google Shape;698;p9" descr="preencoded.png"/>
          <p:cNvPicPr/>
          <p:nvPr/>
        </p:nvPicPr>
        <p:blipFill>
          <a:blip r:embed="rId7"/>
          <a:stretch/>
        </p:blipFill>
        <p:spPr>
          <a:xfrm>
            <a:off x="5283000" y="2651760"/>
            <a:ext cx="4063680" cy="4063680"/>
          </a:xfrm>
          <a:prstGeom prst="rect">
            <a:avLst/>
          </a:prstGeom>
          <a:ln w="0">
            <a:noFill/>
          </a:ln>
        </p:spPr>
      </p:pic>
      <p:pic>
        <p:nvPicPr>
          <p:cNvPr id="454" name="Google Shape;699;p9" descr="preencoded.png"/>
          <p:cNvPicPr/>
          <p:nvPr/>
        </p:nvPicPr>
        <p:blipFill>
          <a:blip r:embed="rId8"/>
          <a:stretch/>
        </p:blipFill>
        <p:spPr>
          <a:xfrm>
            <a:off x="5985000" y="5294160"/>
            <a:ext cx="331560" cy="414720"/>
          </a:xfrm>
          <a:prstGeom prst="rect">
            <a:avLst/>
          </a:prstGeom>
          <a:ln w="0">
            <a:noFill/>
          </a:ln>
        </p:spPr>
      </p:pic>
      <p:sp>
        <p:nvSpPr>
          <p:cNvPr id="455" name="Google Shape;700;p9"/>
          <p:cNvSpPr/>
          <p:nvPr/>
        </p:nvSpPr>
        <p:spPr>
          <a:xfrm>
            <a:off x="12373560" y="7515720"/>
            <a:ext cx="2256120" cy="623880"/>
          </a:xfrm>
          <a:prstGeom prst="rect">
            <a:avLst/>
          </a:prstGeom>
          <a:solidFill>
            <a:srgbClr val="09151a"/>
          </a:solidFill>
          <a:ln w="9525">
            <a:solidFill>
              <a:srgbClr val="09151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6" name="PlaceHolder 1"/>
          <p:cNvSpPr>
            <a:spLocks noGrp="1"/>
          </p:cNvSpPr>
          <p:nvPr>
            <p:ph type="sldNum" idx="19"/>
          </p:nvPr>
        </p:nvSpPr>
        <p:spPr>
          <a:xfrm>
            <a:off x="13690800" y="7599600"/>
            <a:ext cx="877320" cy="629640"/>
          </a:xfrm>
          <a:prstGeom prst="rect">
            <a:avLst/>
          </a:prstGeom>
          <a:noFill/>
          <a:ln w="0">
            <a:noFill/>
          </a:ln>
        </p:spPr>
        <p:txBody>
          <a:bodyPr lIns="134280" rIns="134280" tIns="134280" bIns="13428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9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253A926-65CB-4AC8-A361-7424878F9A69}" type="slidenum">
              <a:rPr b="0" lang="en-US" sz="19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b="0" lang="en-US" sz="1900" spc="-1" strike="noStrike">
              <a:latin typeface="Times New Roman"/>
            </a:endParaRPr>
          </a:p>
        </p:txBody>
      </p:sp>
      <p:sp>
        <p:nvSpPr>
          <p:cNvPr id="457" name=""/>
          <p:cNvSpPr txBox="1"/>
          <p:nvPr/>
        </p:nvSpPr>
        <p:spPr>
          <a:xfrm>
            <a:off x="14173200" y="7712280"/>
            <a:ext cx="3832560" cy="427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fld id="{74CD9B14-09D1-4D72-B6A1-2898501C4714}" type="slidenum">
              <a:rPr b="0" lang="en-US" sz="2400" spc="-1" strike="noStrike">
                <a:latin typeface="Times New Roman"/>
              </a:rPr>
              <a:t>6</a:t>
            </a:fld>
            <a:endParaRPr b="0" lang="en-US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627</TotalTime>
  <Application>LibreOffice/7.3.7.2$Linux_X86_64 LibreOffice_project/30$Build-2</Application>
  <AppVersion>15.0000</AppVersion>
  <Words>353</Words>
  <Paragraphs>93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2025-06-01T10:30:24Z</dcterms:created>
  <dc:creator>PptxGenJS</dc:creator>
  <dc:description/>
  <dc:language>en-US</dc:language>
  <cp:lastModifiedBy/>
  <dcterms:modified xsi:type="dcterms:W3CDTF">2025-06-02T08:49:15Z</dcterms:modified>
  <cp:revision>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11</vt:i4>
  </property>
  <property fmtid="{D5CDD505-2E9C-101B-9397-08002B2CF9AE}" pid="3" name="PresentationFormat">
    <vt:lpwstr>Произвольный</vt:lpwstr>
  </property>
  <property fmtid="{D5CDD505-2E9C-101B-9397-08002B2CF9AE}" pid="4" name="Slides">
    <vt:i4>11</vt:i4>
  </property>
</Properties>
</file>